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62" r:id="rId2"/>
    <p:sldId id="345" r:id="rId3"/>
    <p:sldId id="863" r:id="rId4"/>
    <p:sldId id="706" r:id="rId5"/>
    <p:sldId id="694" r:id="rId6"/>
    <p:sldId id="864" r:id="rId7"/>
    <p:sldId id="866" r:id="rId8"/>
    <p:sldId id="867" r:id="rId9"/>
    <p:sldId id="761" r:id="rId10"/>
    <p:sldId id="865" r:id="rId11"/>
    <p:sldId id="868" r:id="rId12"/>
    <p:sldId id="869" r:id="rId13"/>
    <p:sldId id="870" r:id="rId14"/>
    <p:sldId id="712" r:id="rId15"/>
    <p:sldId id="8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/>
    <p:restoredTop sz="95820"/>
  </p:normalViewPr>
  <p:slideViewPr>
    <p:cSldViewPr snapToGrid="0" snapToObjects="1">
      <p:cViewPr varScale="1">
        <p:scale>
          <a:sx n="112" d="100"/>
          <a:sy n="112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90C0-8744-6F48-B5A4-B4079A2F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392F4-AFE6-944B-8269-862E4B0CB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C4D4-486E-C741-A288-33D37F08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950B0-6915-0644-965E-05CD8F09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239AC-FA06-D34C-8492-3F1F7576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7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D695-D04C-9148-84E9-60A82705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60495-5AE8-1B46-A7C0-F5B798A95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C51CE-07A9-8049-8CA6-C3D0DBE1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F264D-DD80-1B4A-B55B-9BE9C749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1C6A-757D-7E46-A1D4-2C80F6E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0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D5F64-2C54-3644-ADD9-BA692A581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EE93A-3C77-2A41-81B7-CF285D2A0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18F9-6DFB-B141-8113-05DE37D0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0395-26BE-534F-AB59-5A7FF345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BE88F-1F33-5543-B610-17C562CC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2A84-88C3-D944-9677-11749A2D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8783-0C97-0440-BF2D-A6AD1A44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DC689-F220-0344-A32A-7A5B2AD5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531A6-BF91-814B-9873-A2BFA2F3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D9A0-7492-C841-B382-915A8B5D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6030-5787-AC4A-B3F1-E125F099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9D5CC-8832-BF4C-941D-755809B68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C5F9D-E7B8-5145-85A7-D799DFC6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B1CFB-B1F3-D34A-9249-1C6457C6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23B62-C7CC-1A4B-9292-7D6C8DCF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02C7-8769-EE4D-98BA-B0AC449C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FA0E-DA13-944A-AF41-C204DD22A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471BD-0F3F-FC42-A57B-3962227F9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E9644-6F56-F348-8302-84D7DD9E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723B-368D-344D-8E6A-BE16D0F7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87BB-588F-4448-AB7E-5B85C18C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634C-8353-E949-8DF3-8393D263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7BB3-1530-0E48-A8A7-5DF4EDBFC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78CBA-65E7-3545-9C9D-C6B648C61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000E0-A202-4944-A860-874C73A6F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85D8C-08B3-844C-ACC9-BBBD953F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E78B1-6246-BC49-B739-8A1BDA32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E72AE-65D1-8B47-AB93-2F986945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C49D5-16EE-8746-91A7-E7BF6F3C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4327-0E83-C348-A75E-0D14A2CB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162E-05C5-1E49-8169-97C777B8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1AD1A-9F15-AF4F-97F1-27D47AD5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3627C-DCA5-CE41-8A1C-E6191328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86074-B11C-7D4E-8470-1D780F67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C847C-9B4A-8C4F-9280-327896CA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3B448-BC3E-5348-857A-CC064388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71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DBF3-C87D-8144-ABF2-CDDF32E2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D705-2B41-6B47-AFEC-7B62300A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4488C-318A-854B-834D-E4C194885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E11AA-B366-5842-B16C-01FCDC61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ADCFE-578E-5944-9E4D-9523268E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C9713-17A6-204C-B1CF-54672126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8BF7-C894-3143-813F-79192417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816CC-65D6-0A47-8BA0-3B3643946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596B3-9A6A-034B-BEE6-C24DBD5FF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02DDA-2A4F-6240-84D4-B89893CD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26FE7-864E-214F-8C61-583552C4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DB4CE-42C2-814B-8F9E-75017BC5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A5AB0-2F2E-F74A-868E-CEA8A20A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EE88A-E191-9846-9E34-949AB5A5B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E762A-4F2D-3F47-8672-0C68668F7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0E424-C7A0-7543-AE92-C1FAF50F693F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D33A-AD3D-EA45-94BB-E1D185249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1A259-19D0-FE41-B5A1-65E292F0E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EB63F-5E78-D743-94B5-A420F349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ptrace.org/" TargetMode="External"/><Relationship Id="rId2" Type="http://schemas.openxmlformats.org/officeDocument/2006/relationships/hyperlink" Target="https://www.tcpdump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nam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iperf.fr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underline_base">
            <a:extLst>
              <a:ext uri="{FF2B5EF4-FFF2-40B4-BE49-F238E27FC236}">
                <a16:creationId xmlns:a16="http://schemas.microsoft.com/office/drawing/2014/main" id="{37711808-C930-1141-8BF1-16026BAA8CB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025524"/>
            <a:ext cx="8470900" cy="25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>
            <a:extLst>
              <a:ext uri="{FF2B5EF4-FFF2-40B4-BE49-F238E27FC236}">
                <a16:creationId xmlns:a16="http://schemas.microsoft.com/office/drawing/2014/main" id="{82AFBCEF-DB02-9445-A9F6-58B50C0385B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825625"/>
            <a:ext cx="10328910" cy="392366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2400" dirty="0">
                <a:latin typeface="Gill Sans MT" charset="0"/>
              </a:rPr>
              <a:t>Network measurement tools: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latin typeface="Gill Sans MT" charset="0"/>
              </a:rPr>
              <a:t>Ping: round-trip time measurement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latin typeface="Gill Sans MT" charset="0"/>
              </a:rPr>
              <a:t>Traceroute: latency to each intermediate hop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400" dirty="0">
                <a:latin typeface="Gill Sans MT" charset="0"/>
              </a:rPr>
              <a:t>Network protocol analyzers: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latin typeface="Gill Sans MT" charset="0"/>
              </a:rPr>
              <a:t>Wireshark 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 err="1">
                <a:latin typeface="Gill Sans MT" charset="0"/>
              </a:rPr>
              <a:t>tcpdump</a:t>
            </a:r>
            <a:r>
              <a:rPr lang="en-US" sz="2400" dirty="0">
                <a:latin typeface="Gill Sans MT" charset="0"/>
              </a:rPr>
              <a:t> &amp; </a:t>
            </a:r>
            <a:r>
              <a:rPr lang="en-US" sz="2400" dirty="0" err="1">
                <a:latin typeface="Gill Sans MT" charset="0"/>
              </a:rPr>
              <a:t>tcptrace</a:t>
            </a:r>
            <a:endParaRPr lang="en-US" sz="2400" dirty="0">
              <a:latin typeface="Gill Sans MT" charset="0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400" dirty="0">
                <a:latin typeface="Gill Sans MT" charset="0"/>
              </a:rPr>
              <a:t>Network simulator/emulator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>
                <a:latin typeface="Gill Sans MT" charset="0"/>
              </a:rPr>
              <a:t>ns-3 </a:t>
            </a:r>
          </a:p>
          <a:p>
            <a:pPr>
              <a:lnSpc>
                <a:spcPct val="100000"/>
              </a:lnSpc>
              <a:buFont typeface="Wingdings" charset="0"/>
              <a:buNone/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A70E8B97-80D3-4944-BA6C-3CF532ADE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"/>
            <a:ext cx="889254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Internet Tools In Practice</a:t>
            </a:r>
          </a:p>
        </p:txBody>
      </p:sp>
      <p:sp>
        <p:nvSpPr>
          <p:cNvPr id="84997" name="Slide Number Placeholder 5">
            <a:extLst>
              <a:ext uri="{FF2B5EF4-FFF2-40B4-BE49-F238E27FC236}">
                <a16:creationId xmlns:a16="http://schemas.microsoft.com/office/drawing/2014/main" id="{83D2931C-9C1F-014A-B777-8CC935067F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80614" y="6475413"/>
            <a:ext cx="547687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5-</a:t>
            </a:r>
            <a:fld id="{D0E631F8-8215-AF47-AC99-4EC579B66AE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4998" name="Footer Placeholder 2">
            <a:extLst>
              <a:ext uri="{FF2B5EF4-FFF2-40B4-BE49-F238E27FC236}">
                <a16:creationId xmlns:a16="http://schemas.microsoft.com/office/drawing/2014/main" id="{4959D95B-C387-F74E-83EA-C49CFAD2CC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899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Control Plane</a:t>
            </a:r>
          </a:p>
        </p:txBody>
      </p:sp>
    </p:spTree>
    <p:extLst>
      <p:ext uri="{BB962C8B-B14F-4D97-AF65-F5344CB8AC3E}">
        <p14:creationId xmlns:p14="http://schemas.microsoft.com/office/powerpoint/2010/main" val="404977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2">
            <a:extLst>
              <a:ext uri="{FF2B5EF4-FFF2-40B4-BE49-F238E27FC236}">
                <a16:creationId xmlns:a16="http://schemas.microsoft.com/office/drawing/2014/main" id="{773297FB-9ADF-AE40-B44E-605CD31C3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panose="020B0502020104020203" pitchFamily="34" charset="77"/>
              </a:rPr>
              <a:t>Wireshark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816D3AF2-18E1-1B4E-BFBD-498F6B6A5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447800"/>
            <a:ext cx="8481060" cy="5261610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An Internet protocol/packet analyzer (Source: </a:t>
            </a:r>
            <a:r>
              <a:rPr lang="en-US" dirty="0">
                <a:hlinkClick r:id="rId2"/>
              </a:rPr>
              <a:t>https://www.wireshark.org/</a:t>
            </a:r>
            <a:r>
              <a:rPr lang="en-US" dirty="0"/>
              <a:t>)</a:t>
            </a:r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Capture, filter and inspect the network traffic at the packet level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Arguably the best open-source network analyzer to date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Running on Linux, Mac OS, Windows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Usage scenarios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Debug network protocol implementations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Learn network protocol internals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Trouble shoot network problems by system admin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Examine network security issues</a:t>
            </a:r>
          </a:p>
          <a:p>
            <a:pPr lvl="1"/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altLang="en-US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NOT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Intrusion detection system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Not manipulate networks but measure/observe what has happened</a:t>
            </a:r>
          </a:p>
        </p:txBody>
      </p:sp>
    </p:spTree>
    <p:extLst>
      <p:ext uri="{BB962C8B-B14F-4D97-AF65-F5344CB8AC3E}">
        <p14:creationId xmlns:p14="http://schemas.microsoft.com/office/powerpoint/2010/main" val="345371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2">
            <a:extLst>
              <a:ext uri="{FF2B5EF4-FFF2-40B4-BE49-F238E27FC236}">
                <a16:creationId xmlns:a16="http://schemas.microsoft.com/office/drawing/2014/main" id="{773297FB-9ADF-AE40-B44E-605CD31C3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panose="020B0502020104020203" pitchFamily="34" charset="77"/>
              </a:rPr>
              <a:t>How Wireshark Works?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816D3AF2-18E1-1B4E-BFBD-498F6B6A5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447800"/>
            <a:ext cx="8229600" cy="5105400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Data capturing/inspecting program that “understands” the structure of different network protocols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Parse and display different fields, along with their meanings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Use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pcap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to capture packets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Let us put the network interface controllers (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NiCs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) into promiscuous/monitor mode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For wired interface, see all network traffic visible on that interface even for unicast data not sent to that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NiC</a:t>
            </a:r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For wireless interface, see all traffic over the air in the monitor mode</a:t>
            </a:r>
          </a:p>
        </p:txBody>
      </p:sp>
    </p:spTree>
    <p:extLst>
      <p:ext uri="{BB962C8B-B14F-4D97-AF65-F5344CB8AC3E}">
        <p14:creationId xmlns:p14="http://schemas.microsoft.com/office/powerpoint/2010/main" val="88347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2">
            <a:extLst>
              <a:ext uri="{FF2B5EF4-FFF2-40B4-BE49-F238E27FC236}">
                <a16:creationId xmlns:a16="http://schemas.microsoft.com/office/drawing/2014/main" id="{773297FB-9ADF-AE40-B44E-605CD31C3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err="1">
                <a:latin typeface="Gill Sans MT" panose="020B0502020104020203" pitchFamily="34" charset="77"/>
              </a:rPr>
              <a:t>tcpdump</a:t>
            </a:r>
            <a:r>
              <a:rPr lang="en-US" sz="4000" dirty="0">
                <a:latin typeface="Gill Sans MT" panose="020B0502020104020203" pitchFamily="34" charset="77"/>
              </a:rPr>
              <a:t> and </a:t>
            </a:r>
            <a:r>
              <a:rPr lang="en-US" sz="4000" dirty="0" err="1">
                <a:latin typeface="Gill Sans MT" panose="020B0502020104020203" pitchFamily="34" charset="77"/>
              </a:rPr>
              <a:t>tcptrace</a:t>
            </a:r>
            <a:endParaRPr lang="en-US" sz="4000" dirty="0">
              <a:latin typeface="Gill Sans MT" panose="020B0502020104020203" pitchFamily="34" charset="77"/>
            </a:endParaRP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816D3AF2-18E1-1B4E-BFBD-498F6B6A5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0190" y="1474470"/>
            <a:ext cx="8766810" cy="5078730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tcpdump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BSD-license free, packet analyzer program that runs under a command line interface (Source: </a:t>
            </a:r>
            <a:r>
              <a:rPr lang="en-US" dirty="0">
                <a:hlinkClick r:id="rId2"/>
              </a:rPr>
              <a:t>https://www.tcpdump.org/</a:t>
            </a:r>
            <a:r>
              <a:rPr lang="en-US" dirty="0"/>
              <a:t>)</a:t>
            </a:r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 TCP/IP and other packets being transmitted and received over the network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Use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pcap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to capture packets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Use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libpcap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to capture packets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print the content of packets</a:t>
            </a:r>
          </a:p>
          <a:p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TCPtrace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free and open-source tool that analyzes the traces from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tcpdump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(Source: </a:t>
            </a:r>
            <a:r>
              <a:rPr lang="en-US" dirty="0">
                <a:hlinkClick r:id="rId3"/>
              </a:rPr>
              <a:t>http://www.tcptrace.org/</a:t>
            </a:r>
            <a:r>
              <a:rPr lang="en-US" dirty="0"/>
              <a:t>)</a:t>
            </a:r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May produce different output on each TCP connection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Elapsed time, bytes and segments sent and received, retransmissions, window advertisements, RTTs and throughput.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As for v5, it also includes minimal UDP processing</a:t>
            </a:r>
          </a:p>
          <a:p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6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2">
            <a:extLst>
              <a:ext uri="{FF2B5EF4-FFF2-40B4-BE49-F238E27FC236}">
                <a16:creationId xmlns:a16="http://schemas.microsoft.com/office/drawing/2014/main" id="{773297FB-9ADF-AE40-B44E-605CD31C3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panose="020B0502020104020203" pitchFamily="34" charset="77"/>
              </a:rPr>
              <a:t>Network simulator ns-3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816D3AF2-18E1-1B4E-BFBD-498F6B6A5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0190" y="1474470"/>
            <a:ext cx="8766810" cy="5078730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Discrete event network simulator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Model the evolution of networked systems through discrete events in time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time advances in discrete jumps from event to event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Open source GNU package in C++, with bindings available in Python (Source: </a:t>
            </a:r>
            <a:r>
              <a:rPr lang="en-US" dirty="0">
                <a:hlinkClick r:id="rId2"/>
              </a:rPr>
              <a:t>https://www.nsnam.org/</a:t>
            </a:r>
            <a:r>
              <a:rPr lang="en-US" dirty="0"/>
              <a:t>)</a:t>
            </a:r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programs are C++ executable or Python programs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Supported for Linux, OS X, and FreeBSD, windows Visual Studio port available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Use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libpcap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to capture packets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print the content of packets</a:t>
            </a:r>
          </a:p>
          <a:p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TCPtrace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free and open-source tool that analyzes the traces from </a:t>
            </a:r>
            <a:r>
              <a:rPr lang="en-US" altLang="ja-JP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tcpdump</a:t>
            </a:r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May produce different output on each TCP connection</a:t>
            </a:r>
          </a:p>
          <a:p>
            <a:pPr lvl="1"/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Elapsed time, bytes and segments sent and received, retransmissions, window advertisements, RTTs and throughput.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As for v5, it also includes minimal UDP processing</a:t>
            </a:r>
          </a:p>
          <a:p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endParaRPr lang="en-US" altLang="ja-JP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5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3">
            <a:extLst>
              <a:ext uri="{FF2B5EF4-FFF2-40B4-BE49-F238E27FC236}">
                <a16:creationId xmlns:a16="http://schemas.microsoft.com/office/drawing/2014/main" id="{6BA30031-2D84-584C-90F0-9347CC071B5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74370" y="1223279"/>
            <a:ext cx="5017771" cy="151992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6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Packets</a:t>
            </a:r>
            <a:r>
              <a:rPr lang="en-US" altLang="en-US" sz="26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in discrete events</a:t>
            </a:r>
          </a:p>
          <a:p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Full protocol stack</a:t>
            </a:r>
          </a:p>
          <a:p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Arbitrary topology you may specify</a:t>
            </a:r>
          </a:p>
        </p:txBody>
      </p:sp>
      <p:sp>
        <p:nvSpPr>
          <p:cNvPr id="37894" name="Text Box 8">
            <a:extLst>
              <a:ext uri="{FF2B5EF4-FFF2-40B4-BE49-F238E27FC236}">
                <a16:creationId xmlns:a16="http://schemas.microsoft.com/office/drawing/2014/main" id="{808A5310-9FC1-D74F-BA50-E35A5F7B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249" y="1223279"/>
            <a:ext cx="453584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77"/>
              </a:rPr>
              <a:t>Supported modules</a:t>
            </a:r>
          </a:p>
          <a:p>
            <a:pPr marL="1200150" lvl="1" indent="-45720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dirty="0">
                <a:latin typeface="Gill Sans MT" panose="020B0502020104020203" pitchFamily="34" charset="77"/>
              </a:rPr>
              <a:t>Internet, Wi-Fi, LTE, …</a:t>
            </a:r>
          </a:p>
          <a:p>
            <a:pPr marL="1200150" lvl="1" indent="-45720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dirty="0">
                <a:latin typeface="Gill Sans MT" panose="020B0502020104020203" pitchFamily="34" charset="77"/>
              </a:rPr>
              <a:t>Wired, wireless, …</a:t>
            </a:r>
          </a:p>
          <a:p>
            <a:pPr marL="1200150" lvl="1" indent="-45720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dirty="0">
                <a:latin typeface="Gill Sans MT" panose="020B0502020104020203" pitchFamily="34" charset="77"/>
              </a:rPr>
              <a:t>Mobility,, static, …</a:t>
            </a:r>
          </a:p>
        </p:txBody>
      </p:sp>
      <p:sp>
        <p:nvSpPr>
          <p:cNvPr id="37895" name="Rectangle 11">
            <a:extLst>
              <a:ext uri="{FF2B5EF4-FFF2-40B4-BE49-F238E27FC236}">
                <a16:creationId xmlns:a16="http://schemas.microsoft.com/office/drawing/2014/main" id="{32FB54B1-F42C-4D42-BFFE-CB8992FC3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39713"/>
            <a:ext cx="7772400" cy="11430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How ns-3 works?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5D58E-91D4-3243-A109-C02AC61A7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59500" y="3746500"/>
            <a:ext cx="5397500" cy="311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05640-4CF5-8D46-9A99-5D38A54098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9040" y="3198595"/>
            <a:ext cx="4208780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DEF2-85DE-7E47-A428-DFE869DA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Ns-3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B172B-EBD5-7441-924D-49C3BAA7F0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1820" y="2457450"/>
            <a:ext cx="451739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00342-C4B7-714B-892C-5BB62DF4CB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82310" y="2489200"/>
            <a:ext cx="5397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45985E0D-5F1F-0C4A-82EE-F50D76D4B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8124825" cy="876300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Internet Tools Leveraging ICMP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AD32E58F-0DDA-214C-B16F-937B495533B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01838" y="1544638"/>
            <a:ext cx="3810000" cy="46482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ICMP used by hosts &amp; routers to communicate network-level information</a:t>
            </a:r>
          </a:p>
          <a:p>
            <a:pPr lvl="1"/>
            <a:r>
              <a:rPr lang="en-US" altLang="en-US" sz="20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error reporting: unreachable host, network, port, protocol</a:t>
            </a:r>
          </a:p>
          <a:p>
            <a:pPr lvl="1"/>
            <a:r>
              <a:rPr lang="en-US" altLang="en-US" sz="20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echo request/reply (used by ping)</a:t>
            </a:r>
          </a:p>
          <a:p>
            <a:r>
              <a:rPr lang="en-US" altLang="en-US" sz="2400" dirty="0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ICMP message:</a:t>
            </a:r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 type, code plus first 8 bytes of IP datagram causing error</a:t>
            </a:r>
          </a:p>
          <a:p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Tools leveraging such ICMP messages</a:t>
            </a:r>
          </a:p>
        </p:txBody>
      </p:sp>
      <p:sp>
        <p:nvSpPr>
          <p:cNvPr id="86019" name="Text Box 4">
            <a:extLst>
              <a:ext uri="{FF2B5EF4-FFF2-40B4-BE49-F238E27FC236}">
                <a16:creationId xmlns:a16="http://schemas.microsoft.com/office/drawing/2014/main" id="{3E644049-3EB3-244D-9ABF-27AC91FC6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1760539"/>
            <a:ext cx="42608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>
                <a:latin typeface="Arial" panose="020B0604020202020204" pitchFamily="34" charset="0"/>
              </a:rPr>
              <a:t>Type</a:t>
            </a:r>
            <a:r>
              <a:rPr lang="en-US" altLang="en-US" sz="1800">
                <a:latin typeface="Arial" panose="020B0604020202020204" pitchFamily="34" charset="0"/>
              </a:rPr>
              <a:t>  </a:t>
            </a:r>
            <a:r>
              <a:rPr lang="en-US" altLang="en-US" sz="1800" u="sng">
                <a:latin typeface="Arial" panose="020B0604020202020204" pitchFamily="34" charset="0"/>
              </a:rPr>
              <a:t>Code</a:t>
            </a:r>
            <a:r>
              <a:rPr lang="en-US" altLang="en-US" sz="1800">
                <a:latin typeface="Arial" panose="020B0604020202020204" pitchFamily="34" charset="0"/>
              </a:rPr>
              <a:t>  </a:t>
            </a:r>
            <a:r>
              <a:rPr lang="en-US" altLang="en-US" sz="1800" u="sng">
                <a:latin typeface="Arial" panose="020B0604020202020204" pitchFamily="34" charset="0"/>
              </a:rPr>
              <a:t>description</a:t>
            </a: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0        0         echo reply (ping)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        0         dest. network unreachable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        1         dest host unreachable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        2         dest protocol unreachable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        3         dest port unreachable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        6         dest network unknown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        7         dest host unknown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        0         source quench (congestion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          control - not used)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        0         echo request (ping)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        0         route advertisement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10      0         router discovery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11      0         TTL expired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12      0         bad IP header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86020" name="Picture 5" descr="underline_base">
            <a:extLst>
              <a:ext uri="{FF2B5EF4-FFF2-40B4-BE49-F238E27FC236}">
                <a16:creationId xmlns:a16="http://schemas.microsoft.com/office/drawing/2014/main" id="{A42A050F-A50F-3B4B-9C1F-E9EDC651269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7" y="955675"/>
            <a:ext cx="5743574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Slide Number Placeholder 5">
            <a:extLst>
              <a:ext uri="{FF2B5EF4-FFF2-40B4-BE49-F238E27FC236}">
                <a16:creationId xmlns:a16="http://schemas.microsoft.com/office/drawing/2014/main" id="{36B7945A-B481-D84D-8280-769EEEF67D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80614" y="6475413"/>
            <a:ext cx="547687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5-</a:t>
            </a:r>
            <a:fld id="{3C201F18-95EB-7942-A6CD-2BCDF0A45CBD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6022" name="Footer Placeholder 2">
            <a:extLst>
              <a:ext uri="{FF2B5EF4-FFF2-40B4-BE49-F238E27FC236}">
                <a16:creationId xmlns:a16="http://schemas.microsoft.com/office/drawing/2014/main" id="{E5F6DBE5-0B6B-1F4A-8444-6C965041C6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899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Control Plane</a:t>
            </a:r>
          </a:p>
        </p:txBody>
      </p:sp>
    </p:spTree>
    <p:extLst>
      <p:ext uri="{BB962C8B-B14F-4D97-AF65-F5344CB8AC3E}">
        <p14:creationId xmlns:p14="http://schemas.microsoft.com/office/powerpoint/2010/main" val="90960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>
            <a:extLst>
              <a:ext uri="{FF2B5EF4-FFF2-40B4-BE49-F238E27FC236}">
                <a16:creationId xmlns:a16="http://schemas.microsoft.com/office/drawing/2014/main" id="{46924201-7F52-0F4A-AF4A-92C31AD4A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85726"/>
            <a:ext cx="7772400" cy="9747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77"/>
              </a:rPr>
              <a:t>Ping: Packet Internet Groper</a:t>
            </a:r>
          </a:p>
        </p:txBody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id="{381ED8B3-489C-5D43-A1B9-ABE62EC4427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35175" y="1235393"/>
            <a:ext cx="3887788" cy="464820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2400" dirty="0"/>
              <a:t>Leverage ICMP echo message</a:t>
            </a:r>
          </a:p>
          <a:p>
            <a:pPr marL="282575" indent="-282575">
              <a:defRPr/>
            </a:pPr>
            <a:r>
              <a:rPr lang="en-US" sz="2400" dirty="0"/>
              <a:t>Sender sends </a:t>
            </a:r>
            <a:r>
              <a:rPr lang="en-US" sz="2400" dirty="0" err="1"/>
              <a:t>ICMP_echo</a:t>
            </a:r>
            <a:r>
              <a:rPr lang="en-US" sz="2400" dirty="0"/>
              <a:t> request</a:t>
            </a:r>
            <a:endParaRPr lang="en-US" sz="2000" dirty="0"/>
          </a:p>
          <a:p>
            <a:pPr marL="282575" indent="-282575">
              <a:defRPr/>
            </a:pPr>
            <a:r>
              <a:rPr lang="en-US" sz="2400" dirty="0"/>
              <a:t>Receiver responds with </a:t>
            </a:r>
            <a:r>
              <a:rPr lang="en-US" sz="2400" dirty="0" err="1"/>
              <a:t>ICMP_echo</a:t>
            </a:r>
            <a:r>
              <a:rPr lang="en-US" sz="2400" dirty="0"/>
              <a:t>-reply message</a:t>
            </a:r>
          </a:p>
          <a:p>
            <a:pPr marL="282575" indent="-282575">
              <a:defRPr/>
            </a:pPr>
            <a:r>
              <a:rPr lang="en-US" sz="2400" dirty="0"/>
              <a:t>Measure the round-trip-time between these two messages</a:t>
            </a:r>
          </a:p>
          <a:p>
            <a:pPr marL="282575" indent="-282575">
              <a:defRPr/>
            </a:pPr>
            <a:r>
              <a:rPr lang="en-US" sz="2400" dirty="0"/>
              <a:t>Show the statistical summary of such measurements</a:t>
            </a:r>
          </a:p>
          <a:p>
            <a:pPr marL="739775" lvl="1" indent="-282575">
              <a:defRPr/>
            </a:pPr>
            <a:r>
              <a:rPr lang="en-US" sz="2000" dirty="0"/>
              <a:t>Include min, max, mean (&amp; </a:t>
            </a:r>
            <a:r>
              <a:rPr lang="en-US" sz="2000" dirty="0" err="1"/>
              <a:t>std</a:t>
            </a:r>
            <a:r>
              <a:rPr lang="en-US" sz="2000" dirty="0"/>
              <a:t> dev) of RTT</a:t>
            </a:r>
          </a:p>
          <a:p>
            <a:pPr marL="457200" lvl="1" indent="0">
              <a:buNone/>
              <a:defRPr/>
            </a:pPr>
            <a:endParaRPr lang="en-US" sz="2000" dirty="0"/>
          </a:p>
        </p:txBody>
      </p:sp>
      <p:pic>
        <p:nvPicPr>
          <p:cNvPr id="87045" name="Picture 6" descr="underline_base">
            <a:extLst>
              <a:ext uri="{FF2B5EF4-FFF2-40B4-BE49-F238E27FC236}">
                <a16:creationId xmlns:a16="http://schemas.microsoft.com/office/drawing/2014/main" id="{DF3AA8CA-7346-A942-9974-AD9FED8DB3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811214"/>
            <a:ext cx="6545897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70" name="Slide Number Placeholder 5">
            <a:extLst>
              <a:ext uri="{FF2B5EF4-FFF2-40B4-BE49-F238E27FC236}">
                <a16:creationId xmlns:a16="http://schemas.microsoft.com/office/drawing/2014/main" id="{42DDA78E-4DEE-C34C-8510-37B69557C7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80614" y="6475413"/>
            <a:ext cx="547687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5-</a:t>
            </a:r>
            <a:fld id="{3AC8430B-710F-ED4B-BB8C-79629ADB4DAB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7071" name="Footer Placeholder 2">
            <a:extLst>
              <a:ext uri="{FF2B5EF4-FFF2-40B4-BE49-F238E27FC236}">
                <a16:creationId xmlns:a16="http://schemas.microsoft.com/office/drawing/2014/main" id="{EF266E1C-1158-3B4C-BC9E-255B3311C2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899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Control Plane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F0593AD-8C5C-7243-BD20-B8E92D2344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51663" y="1467168"/>
            <a:ext cx="4752657" cy="33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5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DCB65D25-3B10-484A-91BA-C598685F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52413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Ping implementation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9E4C5F95-EAD5-3D4F-8B48-C3E0AC1993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43100" y="1177290"/>
            <a:ext cx="8778240" cy="2057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ICMP over IP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implemented on top of IP protocol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For Ping: 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ICMP echo request: ICMP type=8, code=0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ICMP echo reply: ICMP type=0, code=0</a:t>
            </a:r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F1A7C21E-F5FA-484E-9D82-2C4CA7C57A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97530" y="3406140"/>
            <a:ext cx="5783580" cy="26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>
            <a:extLst>
              <a:ext uri="{FF2B5EF4-FFF2-40B4-BE49-F238E27FC236}">
                <a16:creationId xmlns:a16="http://schemas.microsoft.com/office/drawing/2014/main" id="{46924201-7F52-0F4A-AF4A-92C31AD4A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85726"/>
            <a:ext cx="7772400" cy="9747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77"/>
              </a:rPr>
              <a:t>Traceroute</a:t>
            </a:r>
          </a:p>
        </p:txBody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id="{381ED8B3-489C-5D43-A1B9-ABE62EC4427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35175" y="972503"/>
            <a:ext cx="3887788" cy="46482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/>
              <a:t>Leverage ICMP error message </a:t>
            </a:r>
          </a:p>
          <a:p>
            <a:pPr marL="282575" indent="-282575">
              <a:defRPr/>
            </a:pPr>
            <a:r>
              <a:rPr lang="en-US" sz="2400" dirty="0"/>
              <a:t>source sends series of UDP segments to destination</a:t>
            </a:r>
          </a:p>
          <a:p>
            <a:pPr marL="565150" lvl="1" indent="-222250">
              <a:defRPr/>
            </a:pPr>
            <a:r>
              <a:rPr lang="en-US" sz="2000" dirty="0"/>
              <a:t>first set has TTL =1</a:t>
            </a:r>
          </a:p>
          <a:p>
            <a:pPr marL="565150" lvl="1" indent="-222250">
              <a:defRPr/>
            </a:pPr>
            <a:r>
              <a:rPr lang="en-US" sz="2000" dirty="0"/>
              <a:t>second set has TTL=2, etc.</a:t>
            </a:r>
          </a:p>
          <a:p>
            <a:pPr marL="565150" lvl="1" indent="-222250">
              <a:defRPr/>
            </a:pPr>
            <a:r>
              <a:rPr lang="en-US" sz="2000" dirty="0"/>
              <a:t>unlikely port number</a:t>
            </a:r>
          </a:p>
          <a:p>
            <a:pPr marL="282575" indent="-282575">
              <a:defRPr/>
            </a:pPr>
            <a:r>
              <a:rPr lang="en-US" sz="2400" dirty="0"/>
              <a:t>when datagram in </a:t>
            </a:r>
            <a:r>
              <a:rPr lang="en-US" sz="2400" i="1" dirty="0"/>
              <a:t>n</a:t>
            </a:r>
            <a:r>
              <a:rPr lang="en-US" sz="2400" dirty="0"/>
              <a:t>th set arrives to nth router:</a:t>
            </a:r>
          </a:p>
          <a:p>
            <a:pPr marL="523875" lvl="1" indent="-180975">
              <a:defRPr/>
            </a:pPr>
            <a:r>
              <a:rPr lang="en-US" sz="2000" dirty="0"/>
              <a:t>router discards datagram and sends source ICMP message (type 11, code 0)</a:t>
            </a:r>
          </a:p>
          <a:p>
            <a:pPr marL="523875" lvl="1" indent="-180975">
              <a:defRPr/>
            </a:pPr>
            <a:r>
              <a:rPr lang="en-US" sz="2000" dirty="0"/>
              <a:t>ICMP message include name of router &amp; IP address</a:t>
            </a:r>
          </a:p>
        </p:txBody>
      </p:sp>
      <p:sp>
        <p:nvSpPr>
          <p:cNvPr id="66566" name="Rectangle 4">
            <a:extLst>
              <a:ext uri="{FF2B5EF4-FFF2-40B4-BE49-F238E27FC236}">
                <a16:creationId xmlns:a16="http://schemas.microsoft.com/office/drawing/2014/main" id="{6BB7CCD7-99F8-7447-8B49-D665F8B8719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419850" y="1006476"/>
            <a:ext cx="3810000" cy="2005013"/>
          </a:xfrm>
        </p:spPr>
        <p:txBody>
          <a:bodyPr/>
          <a:lstStyle/>
          <a:p>
            <a:pPr marL="282575" indent="-282575">
              <a:defRPr/>
            </a:pPr>
            <a:r>
              <a:rPr lang="en-US" sz="2400" dirty="0"/>
              <a:t>when ICMP message arrives, source records RTTs</a:t>
            </a:r>
          </a:p>
        </p:txBody>
      </p:sp>
      <p:sp>
        <p:nvSpPr>
          <p:cNvPr id="655365" name="Rectangle 5">
            <a:extLst>
              <a:ext uri="{FF2B5EF4-FFF2-40B4-BE49-F238E27FC236}">
                <a16:creationId xmlns:a16="http://schemas.microsoft.com/office/drawing/2014/main" id="{5A5CBBAF-3336-3F4E-88FE-81E9374EA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5" y="2365694"/>
            <a:ext cx="3810000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000099"/>
                </a:solidFill>
                <a:latin typeface="Gill Sans MT" panose="020B0502020104020203" pitchFamily="34" charset="77"/>
              </a:rPr>
              <a:t>stopping criteria: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77"/>
              </a:rPr>
              <a:t>UDP segment eventually arrives at destination host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77"/>
              </a:rPr>
              <a:t>destination returns ICMP </a:t>
            </a:r>
            <a:r>
              <a:rPr lang="ja-JP" altLang="en-US" sz="2400">
                <a:latin typeface="Gill Sans MT" panose="020B0502020104020203" pitchFamily="34" charset="77"/>
              </a:rPr>
              <a:t>“</a:t>
            </a:r>
            <a:r>
              <a:rPr lang="en-US" altLang="ja-JP" sz="2400" dirty="0">
                <a:latin typeface="Gill Sans MT" panose="020B0502020104020203" pitchFamily="34" charset="77"/>
              </a:rPr>
              <a:t>port unreachable</a:t>
            </a:r>
            <a:r>
              <a:rPr lang="ja-JP" altLang="en-US" sz="2400">
                <a:latin typeface="Gill Sans MT" panose="020B0502020104020203" pitchFamily="34" charset="77"/>
              </a:rPr>
              <a:t>”</a:t>
            </a:r>
            <a:r>
              <a:rPr lang="en-US" altLang="ja-JP" sz="2400" dirty="0">
                <a:latin typeface="Gill Sans MT" panose="020B0502020104020203" pitchFamily="34" charset="77"/>
              </a:rPr>
              <a:t> message (type 3, code 3)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77"/>
              </a:rPr>
              <a:t>source stops</a:t>
            </a:r>
          </a:p>
        </p:txBody>
      </p:sp>
      <p:pic>
        <p:nvPicPr>
          <p:cNvPr id="87045" name="Picture 6" descr="underline_base">
            <a:extLst>
              <a:ext uri="{FF2B5EF4-FFF2-40B4-BE49-F238E27FC236}">
                <a16:creationId xmlns:a16="http://schemas.microsoft.com/office/drawing/2014/main" id="{DF3AA8CA-7346-A942-9974-AD9FED8DB3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811214"/>
            <a:ext cx="2486025" cy="15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Line 38">
            <a:extLst>
              <a:ext uri="{FF2B5EF4-FFF2-40B4-BE49-F238E27FC236}">
                <a16:creationId xmlns:a16="http://schemas.microsoft.com/office/drawing/2014/main" id="{3FB93D90-85A8-034D-A1A9-A96D060B4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9876" y="582199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Line 105">
            <a:extLst>
              <a:ext uri="{FF2B5EF4-FFF2-40B4-BE49-F238E27FC236}">
                <a16:creationId xmlns:a16="http://schemas.microsoft.com/office/drawing/2014/main" id="{E7C590B6-281F-5042-9A4A-93F1BB0920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3625" y="587279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Line 106">
            <a:extLst>
              <a:ext uri="{FF2B5EF4-FFF2-40B4-BE49-F238E27FC236}">
                <a16:creationId xmlns:a16="http://schemas.microsoft.com/office/drawing/2014/main" id="{7E6DD58C-3D93-F54D-8EE9-1DC73D795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4" y="585692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Line 108">
            <a:extLst>
              <a:ext uri="{FF2B5EF4-FFF2-40B4-BE49-F238E27FC236}">
                <a16:creationId xmlns:a16="http://schemas.microsoft.com/office/drawing/2014/main" id="{4A1EEED3-7FE4-6E41-9B89-581BC85B07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0538" y="5588635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Line 113">
            <a:extLst>
              <a:ext uri="{FF2B5EF4-FFF2-40B4-BE49-F238E27FC236}">
                <a16:creationId xmlns:a16="http://schemas.microsoft.com/office/drawing/2014/main" id="{8307EF2E-C169-1A41-B6F4-FCB9A74DDE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4976" y="5917248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Line 260">
            <a:extLst>
              <a:ext uri="{FF2B5EF4-FFF2-40B4-BE49-F238E27FC236}">
                <a16:creationId xmlns:a16="http://schemas.microsoft.com/office/drawing/2014/main" id="{D50735FB-77D8-9B44-BAF3-C7BCCC3AB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164" y="588232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Line 261">
            <a:extLst>
              <a:ext uri="{FF2B5EF4-FFF2-40B4-BE49-F238E27FC236}">
                <a16:creationId xmlns:a16="http://schemas.microsoft.com/office/drawing/2014/main" id="{A3BAF36B-A4DA-C443-9980-8A7F347EB7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376" y="5828348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Line 291">
            <a:extLst>
              <a:ext uri="{FF2B5EF4-FFF2-40B4-BE49-F238E27FC236}">
                <a16:creationId xmlns:a16="http://schemas.microsoft.com/office/drawing/2014/main" id="{D49777D1-D5B5-D84F-84F1-A29CB64DB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8788" y="5988685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4" name="Line 292">
            <a:extLst>
              <a:ext uri="{FF2B5EF4-FFF2-40B4-BE49-F238E27FC236}">
                <a16:creationId xmlns:a16="http://schemas.microsoft.com/office/drawing/2014/main" id="{1FDB00E9-7617-3148-8D9F-35F8F5174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838" y="5575935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5" name="Line 294">
            <a:extLst>
              <a:ext uri="{FF2B5EF4-FFF2-40B4-BE49-F238E27FC236}">
                <a16:creationId xmlns:a16="http://schemas.microsoft.com/office/drawing/2014/main" id="{E92AA6DC-9751-B847-B171-C8E8F427A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0138" y="6179185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6" name="Line 295">
            <a:extLst>
              <a:ext uri="{FF2B5EF4-FFF2-40B4-BE49-F238E27FC236}">
                <a16:creationId xmlns:a16="http://schemas.microsoft.com/office/drawing/2014/main" id="{5E1BA424-2989-5945-BF71-7012296E2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5683885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>
            <a:extLst>
              <a:ext uri="{FF2B5EF4-FFF2-40B4-BE49-F238E27FC236}">
                <a16:creationId xmlns:a16="http://schemas.microsoft.com/office/drawing/2014/main" id="{54E1152F-1B06-0C4E-8225-CD3414AA4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5" y="5541011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3 probes</a:t>
            </a:r>
          </a:p>
        </p:txBody>
      </p:sp>
      <p:sp>
        <p:nvSpPr>
          <p:cNvPr id="83246" name="Text Box 302">
            <a:extLst>
              <a:ext uri="{FF2B5EF4-FFF2-40B4-BE49-F238E27FC236}">
                <a16:creationId xmlns:a16="http://schemas.microsoft.com/office/drawing/2014/main" id="{71D68628-85CF-8E4B-8A9F-63EC7A5A7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6101398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3 probes</a:t>
            </a:r>
          </a:p>
        </p:txBody>
      </p:sp>
      <p:sp>
        <p:nvSpPr>
          <p:cNvPr id="83248" name="Text Box 304">
            <a:extLst>
              <a:ext uri="{FF2B5EF4-FFF2-40B4-BE49-F238E27FC236}">
                <a16:creationId xmlns:a16="http://schemas.microsoft.com/office/drawing/2014/main" id="{586F0849-E6DB-1241-967E-FA7778CBF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5515611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3 probes</a:t>
            </a:r>
          </a:p>
        </p:txBody>
      </p:sp>
      <p:grpSp>
        <p:nvGrpSpPr>
          <p:cNvPr id="87060" name="Group 21">
            <a:extLst>
              <a:ext uri="{FF2B5EF4-FFF2-40B4-BE49-F238E27FC236}">
                <a16:creationId xmlns:a16="http://schemas.microsoft.com/office/drawing/2014/main" id="{A1770154-A35C-AF4A-AAA0-A6C67F419A72}"/>
              </a:ext>
            </a:extLst>
          </p:cNvPr>
          <p:cNvGrpSpPr>
            <a:grpSpLocks/>
          </p:cNvGrpSpPr>
          <p:nvPr/>
        </p:nvGrpSpPr>
        <p:grpSpPr bwMode="auto">
          <a:xfrm>
            <a:off x="2041525" y="5477511"/>
            <a:ext cx="820738" cy="688975"/>
            <a:chOff x="-44" y="1473"/>
            <a:chExt cx="981" cy="1105"/>
          </a:xfrm>
        </p:grpSpPr>
        <p:pic>
          <p:nvPicPr>
            <p:cNvPr id="87114" name="Picture 22" descr="desktop_computer_stylized_medium">
              <a:extLst>
                <a:ext uri="{FF2B5EF4-FFF2-40B4-BE49-F238E27FC236}">
                  <a16:creationId xmlns:a16="http://schemas.microsoft.com/office/drawing/2014/main" id="{AD9530C8-DD3C-3C4E-AC19-F5B487CF3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115" name="Freeform 23">
              <a:extLst>
                <a:ext uri="{FF2B5EF4-FFF2-40B4-BE49-F238E27FC236}">
                  <a16:creationId xmlns:a16="http://schemas.microsoft.com/office/drawing/2014/main" id="{384734F7-4321-874C-87F3-F2D43860FD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7061" name="Group 24">
            <a:extLst>
              <a:ext uri="{FF2B5EF4-FFF2-40B4-BE49-F238E27FC236}">
                <a16:creationId xmlns:a16="http://schemas.microsoft.com/office/drawing/2014/main" id="{2CC51EFB-10DE-784F-9D82-CB82BF44039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89901" y="5515611"/>
            <a:ext cx="754063" cy="669925"/>
            <a:chOff x="-44" y="1473"/>
            <a:chExt cx="981" cy="1105"/>
          </a:xfrm>
        </p:grpSpPr>
        <p:pic>
          <p:nvPicPr>
            <p:cNvPr id="87112" name="Picture 25" descr="desktop_computer_stylized_medium">
              <a:extLst>
                <a:ext uri="{FF2B5EF4-FFF2-40B4-BE49-F238E27FC236}">
                  <a16:creationId xmlns:a16="http://schemas.microsoft.com/office/drawing/2014/main" id="{D9EB53C7-4991-5040-9945-AB0C62614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113" name="Freeform 26">
              <a:extLst>
                <a:ext uri="{FF2B5EF4-FFF2-40B4-BE49-F238E27FC236}">
                  <a16:creationId xmlns:a16="http://schemas.microsoft.com/office/drawing/2014/main" id="{1662B9AA-F7DC-0441-9556-CC3B44B146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7062" name="Group 27">
            <a:extLst>
              <a:ext uri="{FF2B5EF4-FFF2-40B4-BE49-F238E27FC236}">
                <a16:creationId xmlns:a16="http://schemas.microsoft.com/office/drawing/2014/main" id="{06103720-E6D4-574E-9338-61DCA69983FF}"/>
              </a:ext>
            </a:extLst>
          </p:cNvPr>
          <p:cNvGrpSpPr>
            <a:grpSpLocks/>
          </p:cNvGrpSpPr>
          <p:nvPr/>
        </p:nvGrpSpPr>
        <p:grpSpPr bwMode="auto">
          <a:xfrm>
            <a:off x="7037389" y="6015674"/>
            <a:ext cx="617537" cy="250825"/>
            <a:chOff x="2356" y="1300"/>
            <a:chExt cx="555" cy="194"/>
          </a:xfrm>
        </p:grpSpPr>
        <p:sp>
          <p:nvSpPr>
            <p:cNvPr id="87104" name="Oval 407">
              <a:extLst>
                <a:ext uri="{FF2B5EF4-FFF2-40B4-BE49-F238E27FC236}">
                  <a16:creationId xmlns:a16="http://schemas.microsoft.com/office/drawing/2014/main" id="{5577F87A-0583-1F46-B082-E98B57029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105" name="Rectangle 410">
              <a:extLst>
                <a:ext uri="{FF2B5EF4-FFF2-40B4-BE49-F238E27FC236}">
                  <a16:creationId xmlns:a16="http://schemas.microsoft.com/office/drawing/2014/main" id="{243E7D5F-3F1D-2344-AEF0-F8131ECDE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106" name="Oval 411">
              <a:extLst>
                <a:ext uri="{FF2B5EF4-FFF2-40B4-BE49-F238E27FC236}">
                  <a16:creationId xmlns:a16="http://schemas.microsoft.com/office/drawing/2014/main" id="{FAC177F8-EEB1-8447-9EFE-4A3911A1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7107" name="Group 31">
              <a:extLst>
                <a:ext uri="{FF2B5EF4-FFF2-40B4-BE49-F238E27FC236}">
                  <a16:creationId xmlns:a16="http://schemas.microsoft.com/office/drawing/2014/main" id="{9674D0C9-B206-3940-84E2-35CB8D3D9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7110" name="Freeform 32">
                <a:extLst>
                  <a:ext uri="{FF2B5EF4-FFF2-40B4-BE49-F238E27FC236}">
                    <a16:creationId xmlns:a16="http://schemas.microsoft.com/office/drawing/2014/main" id="{6AE0FAE9-0783-CC4D-A109-3537C5A45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11" name="Freeform 33">
                <a:extLst>
                  <a:ext uri="{FF2B5EF4-FFF2-40B4-BE49-F238E27FC236}">
                    <a16:creationId xmlns:a16="http://schemas.microsoft.com/office/drawing/2014/main" id="{2322239F-09AE-1A46-ADE5-3E35BF986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7108" name="Line 34">
              <a:extLst>
                <a:ext uri="{FF2B5EF4-FFF2-40B4-BE49-F238E27FC236}">
                  <a16:creationId xmlns:a16="http://schemas.microsoft.com/office/drawing/2014/main" id="{E1C626FD-3026-144F-B1AA-BDDC95595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09" name="Line 35">
              <a:extLst>
                <a:ext uri="{FF2B5EF4-FFF2-40B4-BE49-F238E27FC236}">
                  <a16:creationId xmlns:a16="http://schemas.microsoft.com/office/drawing/2014/main" id="{FCA96305-9366-5E4D-AE60-449B9A536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063" name="Group 36">
            <a:extLst>
              <a:ext uri="{FF2B5EF4-FFF2-40B4-BE49-F238E27FC236}">
                <a16:creationId xmlns:a16="http://schemas.microsoft.com/office/drawing/2014/main" id="{41E7C424-A3D7-874C-A817-E9B372ADDF3B}"/>
              </a:ext>
            </a:extLst>
          </p:cNvPr>
          <p:cNvGrpSpPr>
            <a:grpSpLocks/>
          </p:cNvGrpSpPr>
          <p:nvPr/>
        </p:nvGrpSpPr>
        <p:grpSpPr bwMode="auto">
          <a:xfrm>
            <a:off x="6069014" y="5744211"/>
            <a:ext cx="617537" cy="250825"/>
            <a:chOff x="2356" y="1300"/>
            <a:chExt cx="555" cy="194"/>
          </a:xfrm>
        </p:grpSpPr>
        <p:sp>
          <p:nvSpPr>
            <p:cNvPr id="87096" name="Oval 407">
              <a:extLst>
                <a:ext uri="{FF2B5EF4-FFF2-40B4-BE49-F238E27FC236}">
                  <a16:creationId xmlns:a16="http://schemas.microsoft.com/office/drawing/2014/main" id="{967F45D1-82E0-314E-87F0-A866AECE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97" name="Rectangle 410">
              <a:extLst>
                <a:ext uri="{FF2B5EF4-FFF2-40B4-BE49-F238E27FC236}">
                  <a16:creationId xmlns:a16="http://schemas.microsoft.com/office/drawing/2014/main" id="{9AC6E0F5-6C3B-D94C-81F9-7F5431C37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98" name="Oval 411">
              <a:extLst>
                <a:ext uri="{FF2B5EF4-FFF2-40B4-BE49-F238E27FC236}">
                  <a16:creationId xmlns:a16="http://schemas.microsoft.com/office/drawing/2014/main" id="{61638DE9-C821-D848-B47F-6A6724416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7099" name="Group 40">
              <a:extLst>
                <a:ext uri="{FF2B5EF4-FFF2-40B4-BE49-F238E27FC236}">
                  <a16:creationId xmlns:a16="http://schemas.microsoft.com/office/drawing/2014/main" id="{2DA2ED34-9E80-7F4C-B21C-3668323D9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7102" name="Freeform 41">
                <a:extLst>
                  <a:ext uri="{FF2B5EF4-FFF2-40B4-BE49-F238E27FC236}">
                    <a16:creationId xmlns:a16="http://schemas.microsoft.com/office/drawing/2014/main" id="{920658B8-32D4-B24A-BD4A-DF557E0D0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03" name="Freeform 42">
                <a:extLst>
                  <a:ext uri="{FF2B5EF4-FFF2-40B4-BE49-F238E27FC236}">
                    <a16:creationId xmlns:a16="http://schemas.microsoft.com/office/drawing/2014/main" id="{A952F55D-300D-9B4C-A73B-641ED0611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7100" name="Line 43">
              <a:extLst>
                <a:ext uri="{FF2B5EF4-FFF2-40B4-BE49-F238E27FC236}">
                  <a16:creationId xmlns:a16="http://schemas.microsoft.com/office/drawing/2014/main" id="{9B9C6795-77F5-5249-96DB-3BE9B4507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01" name="Line 44">
              <a:extLst>
                <a:ext uri="{FF2B5EF4-FFF2-40B4-BE49-F238E27FC236}">
                  <a16:creationId xmlns:a16="http://schemas.microsoft.com/office/drawing/2014/main" id="{2B60AFBF-61A2-E44D-860C-64B674E22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064" name="Group 45">
            <a:extLst>
              <a:ext uri="{FF2B5EF4-FFF2-40B4-BE49-F238E27FC236}">
                <a16:creationId xmlns:a16="http://schemas.microsoft.com/office/drawing/2014/main" id="{2A747F9E-49CB-8741-A4E5-929C5ED9BB5A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5953761"/>
            <a:ext cx="617538" cy="250825"/>
            <a:chOff x="2356" y="1300"/>
            <a:chExt cx="555" cy="194"/>
          </a:xfrm>
        </p:grpSpPr>
        <p:sp>
          <p:nvSpPr>
            <p:cNvPr id="87088" name="Oval 407">
              <a:extLst>
                <a:ext uri="{FF2B5EF4-FFF2-40B4-BE49-F238E27FC236}">
                  <a16:creationId xmlns:a16="http://schemas.microsoft.com/office/drawing/2014/main" id="{5C4100BE-51E2-B14E-BD69-79938659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89" name="Rectangle 410">
              <a:extLst>
                <a:ext uri="{FF2B5EF4-FFF2-40B4-BE49-F238E27FC236}">
                  <a16:creationId xmlns:a16="http://schemas.microsoft.com/office/drawing/2014/main" id="{1228FA66-A5CD-624A-96D9-D830B7D9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90" name="Oval 411">
              <a:extLst>
                <a:ext uri="{FF2B5EF4-FFF2-40B4-BE49-F238E27FC236}">
                  <a16:creationId xmlns:a16="http://schemas.microsoft.com/office/drawing/2014/main" id="{175C6EB0-D950-264C-81A6-E837CB407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7091" name="Group 49">
              <a:extLst>
                <a:ext uri="{FF2B5EF4-FFF2-40B4-BE49-F238E27FC236}">
                  <a16:creationId xmlns:a16="http://schemas.microsoft.com/office/drawing/2014/main" id="{04D7EA1E-393D-8540-A6F4-5C2E7CDBDC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7094" name="Freeform 50">
                <a:extLst>
                  <a:ext uri="{FF2B5EF4-FFF2-40B4-BE49-F238E27FC236}">
                    <a16:creationId xmlns:a16="http://schemas.microsoft.com/office/drawing/2014/main" id="{85C65D3D-CA7B-864C-A6EC-D23E63C84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95" name="Freeform 51">
                <a:extLst>
                  <a:ext uri="{FF2B5EF4-FFF2-40B4-BE49-F238E27FC236}">
                    <a16:creationId xmlns:a16="http://schemas.microsoft.com/office/drawing/2014/main" id="{1CF9A4A1-0AFC-BC44-8CE9-B27C02CE1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7092" name="Line 52">
              <a:extLst>
                <a:ext uri="{FF2B5EF4-FFF2-40B4-BE49-F238E27FC236}">
                  <a16:creationId xmlns:a16="http://schemas.microsoft.com/office/drawing/2014/main" id="{C49DA62A-1BD7-1645-B7A7-21D0B625E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93" name="Line 53">
              <a:extLst>
                <a:ext uri="{FF2B5EF4-FFF2-40B4-BE49-F238E27FC236}">
                  <a16:creationId xmlns:a16="http://schemas.microsoft.com/office/drawing/2014/main" id="{FA0E29C6-7320-8D42-B6A6-89676BC34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065" name="Group 54">
            <a:extLst>
              <a:ext uri="{FF2B5EF4-FFF2-40B4-BE49-F238E27FC236}">
                <a16:creationId xmlns:a16="http://schemas.microsoft.com/office/drawing/2014/main" id="{CF319E22-B5A6-AC44-A479-A237283B200D}"/>
              </a:ext>
            </a:extLst>
          </p:cNvPr>
          <p:cNvGrpSpPr>
            <a:grpSpLocks/>
          </p:cNvGrpSpPr>
          <p:nvPr/>
        </p:nvGrpSpPr>
        <p:grpSpPr bwMode="auto">
          <a:xfrm>
            <a:off x="3916364" y="5707699"/>
            <a:ext cx="617537" cy="250825"/>
            <a:chOff x="2356" y="1300"/>
            <a:chExt cx="555" cy="194"/>
          </a:xfrm>
        </p:grpSpPr>
        <p:sp>
          <p:nvSpPr>
            <p:cNvPr id="87080" name="Oval 407">
              <a:extLst>
                <a:ext uri="{FF2B5EF4-FFF2-40B4-BE49-F238E27FC236}">
                  <a16:creationId xmlns:a16="http://schemas.microsoft.com/office/drawing/2014/main" id="{AC31D246-3ECA-E44A-B704-545D3B9C1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81" name="Rectangle 410">
              <a:extLst>
                <a:ext uri="{FF2B5EF4-FFF2-40B4-BE49-F238E27FC236}">
                  <a16:creationId xmlns:a16="http://schemas.microsoft.com/office/drawing/2014/main" id="{08FDDA57-3B5D-2F49-A562-FD75E9A6A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82" name="Oval 411">
              <a:extLst>
                <a:ext uri="{FF2B5EF4-FFF2-40B4-BE49-F238E27FC236}">
                  <a16:creationId xmlns:a16="http://schemas.microsoft.com/office/drawing/2014/main" id="{1CE46800-8AA9-814E-A823-FF60CD951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7083" name="Group 58">
              <a:extLst>
                <a:ext uri="{FF2B5EF4-FFF2-40B4-BE49-F238E27FC236}">
                  <a16:creationId xmlns:a16="http://schemas.microsoft.com/office/drawing/2014/main" id="{C7395522-5104-B44E-98F6-F1DEF85EA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7086" name="Freeform 59">
                <a:extLst>
                  <a:ext uri="{FF2B5EF4-FFF2-40B4-BE49-F238E27FC236}">
                    <a16:creationId xmlns:a16="http://schemas.microsoft.com/office/drawing/2014/main" id="{D67D23B1-C3AB-6F45-8DDD-53984CCD6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87" name="Freeform 60">
                <a:extLst>
                  <a:ext uri="{FF2B5EF4-FFF2-40B4-BE49-F238E27FC236}">
                    <a16:creationId xmlns:a16="http://schemas.microsoft.com/office/drawing/2014/main" id="{585C9065-72DB-7A4D-B3BB-01DC25AF6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7084" name="Line 61">
              <a:extLst>
                <a:ext uri="{FF2B5EF4-FFF2-40B4-BE49-F238E27FC236}">
                  <a16:creationId xmlns:a16="http://schemas.microsoft.com/office/drawing/2014/main" id="{B1624637-4C87-FA44-A34F-301C73173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85" name="Line 62">
              <a:extLst>
                <a:ext uri="{FF2B5EF4-FFF2-40B4-BE49-F238E27FC236}">
                  <a16:creationId xmlns:a16="http://schemas.microsoft.com/office/drawing/2014/main" id="{2D307EAE-0C6F-5547-8DE8-79BF82DD4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066" name="Group 63">
            <a:extLst>
              <a:ext uri="{FF2B5EF4-FFF2-40B4-BE49-F238E27FC236}">
                <a16:creationId xmlns:a16="http://schemas.microsoft.com/office/drawing/2014/main" id="{8AB4F4CD-1670-3B42-94B8-9D28B8A79B61}"/>
              </a:ext>
            </a:extLst>
          </p:cNvPr>
          <p:cNvGrpSpPr>
            <a:grpSpLocks/>
          </p:cNvGrpSpPr>
          <p:nvPr/>
        </p:nvGrpSpPr>
        <p:grpSpPr bwMode="auto">
          <a:xfrm>
            <a:off x="3041650" y="5974399"/>
            <a:ext cx="617538" cy="250825"/>
            <a:chOff x="2356" y="1300"/>
            <a:chExt cx="555" cy="194"/>
          </a:xfrm>
        </p:grpSpPr>
        <p:sp>
          <p:nvSpPr>
            <p:cNvPr id="87072" name="Oval 407">
              <a:extLst>
                <a:ext uri="{FF2B5EF4-FFF2-40B4-BE49-F238E27FC236}">
                  <a16:creationId xmlns:a16="http://schemas.microsoft.com/office/drawing/2014/main" id="{ED6675A1-3096-BF40-B272-C1F9255D7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73" name="Rectangle 410">
              <a:extLst>
                <a:ext uri="{FF2B5EF4-FFF2-40B4-BE49-F238E27FC236}">
                  <a16:creationId xmlns:a16="http://schemas.microsoft.com/office/drawing/2014/main" id="{584C3610-9B97-CD4E-861A-14267C8B3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074" name="Oval 411">
              <a:extLst>
                <a:ext uri="{FF2B5EF4-FFF2-40B4-BE49-F238E27FC236}">
                  <a16:creationId xmlns:a16="http://schemas.microsoft.com/office/drawing/2014/main" id="{BFCF32AF-4932-9D47-9B2E-A939051B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7075" name="Group 67">
              <a:extLst>
                <a:ext uri="{FF2B5EF4-FFF2-40B4-BE49-F238E27FC236}">
                  <a16:creationId xmlns:a16="http://schemas.microsoft.com/office/drawing/2014/main" id="{557CAAD3-1233-C042-810D-C204BF09B1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7078" name="Freeform 68">
                <a:extLst>
                  <a:ext uri="{FF2B5EF4-FFF2-40B4-BE49-F238E27FC236}">
                    <a16:creationId xmlns:a16="http://schemas.microsoft.com/office/drawing/2014/main" id="{0B429E58-FFF6-6C48-ADF7-7EF03388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79" name="Freeform 69">
                <a:extLst>
                  <a:ext uri="{FF2B5EF4-FFF2-40B4-BE49-F238E27FC236}">
                    <a16:creationId xmlns:a16="http://schemas.microsoft.com/office/drawing/2014/main" id="{A58684AE-8B09-D44D-A92B-E197AE6E4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7076" name="Line 70">
              <a:extLst>
                <a:ext uri="{FF2B5EF4-FFF2-40B4-BE49-F238E27FC236}">
                  <a16:creationId xmlns:a16="http://schemas.microsoft.com/office/drawing/2014/main" id="{F6AE408B-5EF4-C24B-A320-45917E3BD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77" name="Line 71">
              <a:extLst>
                <a:ext uri="{FF2B5EF4-FFF2-40B4-BE49-F238E27FC236}">
                  <a16:creationId xmlns:a16="http://schemas.microsoft.com/office/drawing/2014/main" id="{8737F399-F71F-2446-92B8-D49C1946F4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>
            <a:extLst>
              <a:ext uri="{FF2B5EF4-FFF2-40B4-BE49-F238E27FC236}">
                <a16:creationId xmlns:a16="http://schemas.microsoft.com/office/drawing/2014/main" id="{4D6889C8-064A-D14D-B441-D02D1A64B8AB}"/>
              </a:ext>
            </a:extLst>
          </p:cNvPr>
          <p:cNvSpPr>
            <a:spLocks/>
          </p:cNvSpPr>
          <p:nvPr/>
        </p:nvSpPr>
        <p:spPr bwMode="auto">
          <a:xfrm>
            <a:off x="2781300" y="5761674"/>
            <a:ext cx="2247900" cy="403225"/>
          </a:xfrm>
          <a:custGeom>
            <a:avLst/>
            <a:gdLst>
              <a:gd name="T0" fmla="*/ 2147483646 w 1416"/>
              <a:gd name="T1" fmla="*/ 2147483646 h 254"/>
              <a:gd name="T2" fmla="*/ 2147483646 w 1416"/>
              <a:gd name="T3" fmla="*/ 2147483646 h 254"/>
              <a:gd name="T4" fmla="*/ 2147483646 w 1416"/>
              <a:gd name="T5" fmla="*/ 2147483646 h 254"/>
              <a:gd name="T6" fmla="*/ 2147483646 w 1416"/>
              <a:gd name="T7" fmla="*/ 2147483646 h 254"/>
              <a:gd name="T8" fmla="*/ 2147483646 w 1416"/>
              <a:gd name="T9" fmla="*/ 2147483646 h 254"/>
              <a:gd name="T10" fmla="*/ 2147483646 w 1416"/>
              <a:gd name="T11" fmla="*/ 2147483646 h 254"/>
              <a:gd name="T12" fmla="*/ 0 w 1416"/>
              <a:gd name="T13" fmla="*/ 2147483646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>
            <a:extLst>
              <a:ext uri="{FF2B5EF4-FFF2-40B4-BE49-F238E27FC236}">
                <a16:creationId xmlns:a16="http://schemas.microsoft.com/office/drawing/2014/main" id="{8EFABCD2-C421-B54B-AD6F-8ECBAB5BADD8}"/>
              </a:ext>
            </a:extLst>
          </p:cNvPr>
          <p:cNvSpPr>
            <a:spLocks/>
          </p:cNvSpPr>
          <p:nvPr/>
        </p:nvSpPr>
        <p:spPr bwMode="auto">
          <a:xfrm>
            <a:off x="2813050" y="5798185"/>
            <a:ext cx="419100" cy="419100"/>
          </a:xfrm>
          <a:custGeom>
            <a:avLst/>
            <a:gdLst>
              <a:gd name="T0" fmla="*/ 2147483646 w 264"/>
              <a:gd name="T1" fmla="*/ 0 h 264"/>
              <a:gd name="T2" fmla="*/ 2147483646 w 264"/>
              <a:gd name="T3" fmla="*/ 2147483646 h 264"/>
              <a:gd name="T4" fmla="*/ 0 w 264"/>
              <a:gd name="T5" fmla="*/ 2147483646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>
            <a:extLst>
              <a:ext uri="{FF2B5EF4-FFF2-40B4-BE49-F238E27FC236}">
                <a16:creationId xmlns:a16="http://schemas.microsoft.com/office/drawing/2014/main" id="{C1EA9F86-C3EC-CD42-9AAC-2C8F0FA30982}"/>
              </a:ext>
            </a:extLst>
          </p:cNvPr>
          <p:cNvSpPr>
            <a:spLocks/>
          </p:cNvSpPr>
          <p:nvPr/>
        </p:nvSpPr>
        <p:spPr bwMode="auto">
          <a:xfrm>
            <a:off x="2806700" y="5712461"/>
            <a:ext cx="1346200" cy="474663"/>
          </a:xfrm>
          <a:custGeom>
            <a:avLst/>
            <a:gdLst>
              <a:gd name="T0" fmla="*/ 2147483646 w 848"/>
              <a:gd name="T1" fmla="*/ 2147483646 h 299"/>
              <a:gd name="T2" fmla="*/ 2147483646 w 848"/>
              <a:gd name="T3" fmla="*/ 2147483646 h 299"/>
              <a:gd name="T4" fmla="*/ 2147483646 w 848"/>
              <a:gd name="T5" fmla="*/ 2147483646 h 299"/>
              <a:gd name="T6" fmla="*/ 2147483646 w 848"/>
              <a:gd name="T7" fmla="*/ 2147483646 h 299"/>
              <a:gd name="T8" fmla="*/ 0 w 848"/>
              <a:gd name="T9" fmla="*/ 2147483646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0" name="Slide Number Placeholder 5">
            <a:extLst>
              <a:ext uri="{FF2B5EF4-FFF2-40B4-BE49-F238E27FC236}">
                <a16:creationId xmlns:a16="http://schemas.microsoft.com/office/drawing/2014/main" id="{42DDA78E-4DEE-C34C-8510-37B69557C7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80614" y="6475413"/>
            <a:ext cx="547687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5-</a:t>
            </a:r>
            <a:fld id="{3AC8430B-710F-ED4B-BB8C-79629ADB4DAB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7071" name="Footer Placeholder 2">
            <a:extLst>
              <a:ext uri="{FF2B5EF4-FFF2-40B4-BE49-F238E27FC236}">
                <a16:creationId xmlns:a16="http://schemas.microsoft.com/office/drawing/2014/main" id="{EF266E1C-1158-3B4C-BC9E-255B3311C2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899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Control Plane</a:t>
            </a:r>
          </a:p>
        </p:txBody>
      </p:sp>
    </p:spTree>
    <p:extLst>
      <p:ext uri="{BB962C8B-B14F-4D97-AF65-F5344CB8AC3E}">
        <p14:creationId xmlns:p14="http://schemas.microsoft.com/office/powerpoint/2010/main" val="41206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5" grpId="0"/>
      <p:bldP spid="83244" grpId="0"/>
      <p:bldP spid="83246" grpId="0"/>
      <p:bldP spid="832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DCB65D25-3B10-484A-91BA-C598685F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52413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iPerf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9E4C5F95-EAD5-3D4F-8B48-C3E0AC1993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43100" y="1177290"/>
            <a:ext cx="877824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Tool for measuring maximum achievable bandwidth for IP networks </a:t>
            </a:r>
            <a:r>
              <a:rPr lang="en-US" altLang="en-US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(Source: </a:t>
            </a:r>
            <a:r>
              <a:rPr lang="en-US" dirty="0">
                <a:hlinkClick r:id="rId2"/>
              </a:rPr>
              <a:t>https://iperf.fr/</a:t>
            </a:r>
            <a:r>
              <a:rPr lang="en-US" dirty="0"/>
              <a:t>)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ct val="40000"/>
              </a:spcBef>
            </a:pPr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Client and server based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E031A-8603-4C47-A408-98974EFDFE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7400" y="2891790"/>
            <a:ext cx="817499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3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D8D8-5A5E-1449-83BB-3D65374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77"/>
              </a:rPr>
              <a:t>iPerf</a:t>
            </a:r>
            <a:r>
              <a:rPr lang="en-US" dirty="0">
                <a:latin typeface="Gill Sans MT" panose="020B0502020104020203" pitchFamily="34" charset="77"/>
              </a:rPr>
              <a:t> using TCP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CF1F3-A3C4-E640-9B42-A071439DE2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6190" y="1690688"/>
            <a:ext cx="857504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7BD9-B435-A548-9166-09941A44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77"/>
              </a:rPr>
              <a:t>iPerf</a:t>
            </a:r>
            <a:r>
              <a:rPr lang="en-US" dirty="0">
                <a:latin typeface="Gill Sans MT" panose="020B0502020104020203" pitchFamily="34" charset="77"/>
              </a:rPr>
              <a:t> using UDP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482C6-FB5A-E74C-AD34-CECF74A059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9080" y="1577340"/>
            <a:ext cx="9066530" cy="51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>
            <a:extLst>
              <a:ext uri="{FF2B5EF4-FFF2-40B4-BE49-F238E27FC236}">
                <a16:creationId xmlns:a16="http://schemas.microsoft.com/office/drawing/2014/main" id="{58B765C7-9245-624B-94D1-301321694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52401"/>
            <a:ext cx="7772400" cy="1008063"/>
          </a:xfrm>
        </p:spPr>
        <p:txBody>
          <a:bodyPr/>
          <a:lstStyle/>
          <a:p>
            <a:r>
              <a:rPr lang="en-US" altLang="en-US" sz="36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Useful </a:t>
            </a:r>
            <a:r>
              <a:rPr lang="en-US" altLang="en-US" sz="3600" dirty="0" err="1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iPerf</a:t>
            </a:r>
            <a:r>
              <a:rPr lang="en-US" altLang="en-US" sz="3600" dirty="0">
                <a:latin typeface="Gill Sans MT" panose="020B0502020104020203" pitchFamily="34" charset="77"/>
                <a:ea typeface="ＭＳ Ｐゴシック" panose="020B0600070205080204" pitchFamily="34" charset="-128"/>
                <a:cs typeface="Calibri" panose="020F0502020204030204" pitchFamily="34" charset="0"/>
              </a:rPr>
              <a:t> Commands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1986" name="Rectangle 4">
            <a:extLst>
              <a:ext uri="{FF2B5EF4-FFF2-40B4-BE49-F238E27FC236}">
                <a16:creationId xmlns:a16="http://schemas.microsoft.com/office/drawing/2014/main" id="{9694957F-DCA6-9044-B55E-FF8C3982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451" y="1400176"/>
            <a:ext cx="7262813" cy="253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UDP and TCP:</a:t>
            </a:r>
          </a:p>
          <a:p>
            <a:r>
              <a:rPr lang="en-US" altLang="en-US" dirty="0">
                <a:solidFill>
                  <a:srgbClr val="CC0000"/>
                </a:solidFill>
              </a:rPr>
              <a:t>-</a:t>
            </a:r>
            <a:r>
              <a:rPr lang="en-US" altLang="en-US" dirty="0" err="1">
                <a:solidFill>
                  <a:srgbClr val="CC0000"/>
                </a:solidFill>
              </a:rPr>
              <a:t>i</a:t>
            </a:r>
            <a:r>
              <a:rPr lang="en-US" altLang="en-US" dirty="0">
                <a:solidFill>
                  <a:srgbClr val="CC0000"/>
                </a:solidFill>
              </a:rPr>
              <a:t> </a:t>
            </a:r>
            <a:r>
              <a:rPr lang="en-US" altLang="en-US" i="1" dirty="0">
                <a:solidFill>
                  <a:srgbClr val="CC0000"/>
                </a:solidFill>
              </a:rPr>
              <a:t>n </a:t>
            </a:r>
            <a:r>
              <a:rPr lang="en-US" altLang="en-US" dirty="0"/>
              <a:t>report status every n seconds</a:t>
            </a:r>
          </a:p>
          <a:p>
            <a:r>
              <a:rPr lang="en-US" altLang="en-US" i="1" dirty="0">
                <a:solidFill>
                  <a:srgbClr val="CC0000"/>
                </a:solidFill>
              </a:rPr>
              <a:t>-d </a:t>
            </a:r>
            <a:r>
              <a:rPr lang="en-US" altLang="en-US" dirty="0"/>
              <a:t>do bidirectional test simultaneously</a:t>
            </a:r>
          </a:p>
          <a:p>
            <a:r>
              <a:rPr lang="en-US" altLang="en-US" i="1" dirty="0"/>
              <a:t>-r </a:t>
            </a:r>
            <a:r>
              <a:rPr lang="en-US" altLang="en-US" dirty="0"/>
              <a:t>do bidirectional test one after another</a:t>
            </a:r>
          </a:p>
          <a:p>
            <a:endParaRPr lang="en-US" altLang="en-US" i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64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899</Words>
  <Application>Microsoft Macintosh PowerPoint</Application>
  <PresentationFormat>Widescreen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Gill Sans MT</vt:lpstr>
      <vt:lpstr>Tahoma</vt:lpstr>
      <vt:lpstr>Times New Roman</vt:lpstr>
      <vt:lpstr>Wingdings</vt:lpstr>
      <vt:lpstr>Office Theme</vt:lpstr>
      <vt:lpstr>PowerPoint Presentation</vt:lpstr>
      <vt:lpstr>Internet Tools Leveraging ICMP</vt:lpstr>
      <vt:lpstr>Ping: Packet Internet Groper</vt:lpstr>
      <vt:lpstr>Ping implementation</vt:lpstr>
      <vt:lpstr>Traceroute</vt:lpstr>
      <vt:lpstr>iPerf</vt:lpstr>
      <vt:lpstr>iPerf using TCP</vt:lpstr>
      <vt:lpstr>iPerf using UDP</vt:lpstr>
      <vt:lpstr>Useful iPerf Commands</vt:lpstr>
      <vt:lpstr>Wireshark</vt:lpstr>
      <vt:lpstr>How Wireshark Works?</vt:lpstr>
      <vt:lpstr>tcpdump and tcptrace</vt:lpstr>
      <vt:lpstr>Network simulator ns-3</vt:lpstr>
      <vt:lpstr>How ns-3 works? </vt:lpstr>
      <vt:lpstr>Ns-3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2020-05-18T03:20:48Z</dcterms:created>
  <dcterms:modified xsi:type="dcterms:W3CDTF">2020-05-18T07:58:45Z</dcterms:modified>
</cp:coreProperties>
</file>